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1" r:id="rId5"/>
    <p:sldId id="262" r:id="rId6"/>
    <p:sldId id="263" r:id="rId7"/>
    <p:sldId id="264" r:id="rId8"/>
    <p:sldId id="265" r:id="rId9"/>
    <p:sldId id="266" r:id="rId10"/>
    <p:sldId id="267" r:id="rId11"/>
    <p:sldId id="258" r:id="rId12"/>
    <p:sldId id="260" r:id="rId13"/>
    <p:sldId id="268" r:id="rId14"/>
    <p:sldId id="269" r:id="rId15"/>
    <p:sldId id="275" r:id="rId16"/>
    <p:sldId id="276" r:id="rId17"/>
    <p:sldId id="270" r:id="rId18"/>
    <p:sldId id="271" r:id="rId19"/>
    <p:sldId id="272" r:id="rId20"/>
    <p:sldId id="273" r:id="rId21"/>
    <p:sldId id="274"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6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34369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427788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EF3CA68-A4DA-49FB-9330-23B0214B9F8C}"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286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1426740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EF3CA68-A4DA-49FB-9330-23B0214B9F8C}"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739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566715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01766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14694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73196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F0E37-255B-428E-ABC5-B6CA52F35F0D}"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5216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416779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F0E37-255B-428E-ABC5-B6CA52F35F0D}" type="datetimeFigureOut">
              <a:rPr lang="en-US" smtClean="0"/>
              <a:pPr/>
              <a:t>12/5/2019</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03536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F0E37-255B-428E-ABC5-B6CA52F35F0D}" type="datetimeFigureOut">
              <a:rPr lang="en-US" smtClean="0"/>
              <a:pPr/>
              <a:t>12/5/2019</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39767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F0E37-255B-428E-ABC5-B6CA52F35F0D}" type="datetimeFigureOut">
              <a:rPr lang="en-US" smtClean="0"/>
              <a:pPr/>
              <a:t>12/5/2019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198092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80886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F0E37-255B-428E-ABC5-B6CA52F35F0D}"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EF3CA68-A4DA-49FB-9330-23B0214B9F8C}" type="slidenum">
              <a:rPr lang="en-US" smtClean="0"/>
              <a:pPr/>
              <a:t>‹#›</a:t>
            </a:fld>
            <a:endParaRPr lang="en-US"/>
          </a:p>
        </p:txBody>
      </p:sp>
    </p:spTree>
    <p:extLst>
      <p:ext uri="{BB962C8B-B14F-4D97-AF65-F5344CB8AC3E}">
        <p14:creationId xmlns:p14="http://schemas.microsoft.com/office/powerpoint/2010/main" val="217914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30F0E37-255B-428E-ABC5-B6CA52F35F0D}" type="datetimeFigureOut">
              <a:rPr lang="en-US" smtClean="0"/>
              <a:pPr/>
              <a:t>12/5/2019</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EF3CA68-A4DA-49FB-9330-23B0214B9F8C}" type="slidenum">
              <a:rPr lang="en-US" smtClean="0"/>
              <a:pPr/>
              <a:t>‹#›</a:t>
            </a:fld>
            <a:endParaRPr lang="en-US"/>
          </a:p>
        </p:txBody>
      </p:sp>
    </p:spTree>
    <p:extLst>
      <p:ext uri="{BB962C8B-B14F-4D97-AF65-F5344CB8AC3E}">
        <p14:creationId xmlns:p14="http://schemas.microsoft.com/office/powerpoint/2010/main" val="75294974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851648" cy="4343400"/>
          </a:xfrm>
        </p:spPr>
        <p:txBody>
          <a:bodyPr>
            <a:noAutofit/>
          </a:bodyPr>
          <a:lstStyle/>
          <a:p>
            <a:pPr algn="ct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smtClean="0">
                <a:solidFill>
                  <a:schemeClr val="accent4">
                    <a:lumMod val="40000"/>
                    <a:lumOff val="60000"/>
                  </a:schemeClr>
                </a:solidFill>
                <a:latin typeface="Times New Roman" pitchFamily="18" charset="0"/>
                <a:cs typeface="Times New Roman" pitchFamily="18" charset="0"/>
              </a:rPr>
              <a:t/>
            </a:r>
            <a:br>
              <a:rPr lang="en-US" sz="3200" dirty="0" smtClean="0">
                <a:solidFill>
                  <a:schemeClr val="accent4">
                    <a:lumMod val="40000"/>
                    <a:lumOff val="60000"/>
                  </a:schemeClr>
                </a:solidFill>
                <a:latin typeface="Times New Roman" pitchFamily="18" charset="0"/>
                <a:cs typeface="Times New Roman" pitchFamily="18" charset="0"/>
              </a:rPr>
            </a:br>
            <a:r>
              <a:rPr lang="en-US" sz="3200" dirty="0">
                <a:solidFill>
                  <a:schemeClr val="tx1"/>
                </a:solidFill>
                <a:latin typeface="Times New Roman" pitchFamily="18" charset="0"/>
                <a:cs typeface="Times New Roman" pitchFamily="18" charset="0"/>
              </a:rPr>
              <a:t>Sustainable Financial Inclusion through Islamic </a:t>
            </a:r>
            <a:r>
              <a:rPr lang="en-US" sz="3200" dirty="0" smtClean="0">
                <a:solidFill>
                  <a:schemeClr val="tx1"/>
                </a:solidFill>
                <a:latin typeface="Times New Roman" pitchFamily="18" charset="0"/>
                <a:cs typeface="Times New Roman" pitchFamily="18" charset="0"/>
              </a:rPr>
              <a:t>microfinance; </a:t>
            </a:r>
            <a:r>
              <a:rPr lang="en-US" sz="3200" dirty="0">
                <a:solidFill>
                  <a:schemeClr val="tx1"/>
                </a:solidFill>
                <a:latin typeface="Times New Roman" pitchFamily="18" charset="0"/>
                <a:cs typeface="Times New Roman" pitchFamily="18" charset="0"/>
              </a:rPr>
              <a:t>An innovative approach</a:t>
            </a:r>
            <a:endParaRPr lang="en-US" sz="32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2743200"/>
            <a:ext cx="8080248" cy="3429000"/>
          </a:xfrm>
        </p:spPr>
        <p:txBody>
          <a:bodyPr/>
          <a:lstStyle/>
          <a:p>
            <a:pPr algn="ctr"/>
            <a:endParaRPr lang="en-US" dirty="0" smtClean="0"/>
          </a:p>
          <a:p>
            <a:pPr algn="ctr"/>
            <a:endParaRPr lang="en-US" dirty="0" smtClean="0"/>
          </a:p>
          <a:p>
            <a:pPr algn="ctr"/>
            <a:endParaRPr lang="en-US" dirty="0" smtClean="0"/>
          </a:p>
          <a:p>
            <a:pPr algn="ctr"/>
            <a:endParaRPr lang="en-US" dirty="0"/>
          </a:p>
          <a:p>
            <a:pPr algn="ctr"/>
            <a:endParaRPr lang="en-US" dirty="0" smtClean="0"/>
          </a:p>
          <a:p>
            <a:pPr algn="ctr"/>
            <a:r>
              <a:rPr lang="en-US" dirty="0" smtClean="0"/>
              <a:t>by</a:t>
            </a:r>
            <a:endParaRPr lang="en-US" dirty="0"/>
          </a:p>
          <a:p>
            <a:pPr algn="ctr"/>
            <a:r>
              <a:rPr lang="en-US" b="1" dirty="0"/>
              <a:t>Abdul Ammar Mun’am</a:t>
            </a:r>
          </a:p>
          <a:p>
            <a:pPr algn="ct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609600"/>
            <a:ext cx="7239000" cy="2667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smtClean="0">
                <a:latin typeface="Times New Roman" pitchFamily="18" charset="0"/>
                <a:cs typeface="Times New Roman" pitchFamily="18" charset="0"/>
              </a:rPr>
              <a:t>The MFPs have doubled the number of active borrowers between 2011 and 2016 – and in year 2017, too, the tally is getting bigger. </a:t>
            </a:r>
          </a:p>
          <a:p>
            <a:pPr fontAlgn="base"/>
            <a:r>
              <a:rPr lang="en-US" dirty="0" smtClean="0">
                <a:latin typeface="Times New Roman" pitchFamily="18" charset="0"/>
                <a:cs typeface="Times New Roman" pitchFamily="18" charset="0"/>
              </a:rPr>
              <a:t>So there is work to be done. The addressable market is still very large, and apparently growing. </a:t>
            </a:r>
          </a:p>
          <a:p>
            <a:pPr fontAlgn="base"/>
            <a:r>
              <a:rPr lang="en-US" dirty="0" smtClean="0">
                <a:latin typeface="Times New Roman" pitchFamily="18" charset="0"/>
                <a:cs typeface="Times New Roman" pitchFamily="18" charset="0"/>
              </a:rPr>
              <a:t>A loan-book of over Rs400 billion is needed to serve 10 million micro borrowers. </a:t>
            </a:r>
          </a:p>
          <a:p>
            <a:pPr fontAlgn="base"/>
            <a:r>
              <a:rPr lang="en-US" dirty="0" smtClean="0">
                <a:latin typeface="Times New Roman" pitchFamily="18" charset="0"/>
                <a:cs typeface="Times New Roman" pitchFamily="18" charset="0"/>
              </a:rPr>
              <a:t>That means equity capital must reach at least Rs40 billion.</a:t>
            </a:r>
          </a:p>
          <a:p>
            <a:pPr fontAlgn="base"/>
            <a:r>
              <a:rPr lang="en-US" dirty="0" smtClean="0">
                <a:latin typeface="Times New Roman" pitchFamily="18" charset="0"/>
                <a:cs typeface="Times New Roman" pitchFamily="18" charset="0"/>
              </a:rPr>
              <a:t>To serve the credit demand of 10 million borrowers, the MFPs need to disburse additional Rs220 billion over existing loan-book size. </a:t>
            </a:r>
          </a:p>
          <a:p>
            <a:pPr fontAlgn="base"/>
            <a:r>
              <a:rPr lang="en-US" dirty="0" smtClean="0">
                <a:latin typeface="Times New Roman" pitchFamily="18" charset="0"/>
                <a:cs typeface="Times New Roman" pitchFamily="18" charset="0"/>
              </a:rPr>
              <a:t>It likely won’t be enough. Commercial banks will need to play a role, too. Perhaps the central bank can nudge them in that direction.</a:t>
            </a:r>
          </a:p>
          <a:p>
            <a:r>
              <a:rPr lang="en-US" dirty="0" smtClean="0">
                <a:latin typeface="Times New Roman" pitchFamily="18" charset="0"/>
                <a:cs typeface="Times New Roman" pitchFamily="18" charset="0"/>
              </a:rPr>
              <a:t>Out of the 82% of Pakistan’s population that is currently unbanked, the size of the potential microfinance market is estimated to be around 30 million. </a:t>
            </a:r>
          </a:p>
          <a:p>
            <a:r>
              <a:rPr lang="en-US" dirty="0" smtClean="0">
                <a:latin typeface="Times New Roman" pitchFamily="18" charset="0"/>
                <a:cs typeface="Times New Roman" pitchFamily="18" charset="0"/>
              </a:rPr>
              <a:t>These 30 million people are not only bankable, but also make less than Rs 25, 000 a month – a regulatory condition.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solidFill>
                  <a:srgbClr val="C00000"/>
                </a:solidFill>
                <a:latin typeface="Times New Roman" pitchFamily="18" charset="0"/>
                <a:cs typeface="Times New Roman" pitchFamily="18" charset="0"/>
              </a:rPr>
              <a:t>Criticism on the prevailing models of Islamic Microfinance Organizations in Pakistan</a:t>
            </a:r>
            <a:endParaRPr lang="en-US" sz="32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942415" y="2133600"/>
            <a:ext cx="6591985" cy="4495800"/>
          </a:xfrm>
        </p:spPr>
        <p:txBody>
          <a:bodyPr>
            <a:noAutofit/>
          </a:bodyPr>
          <a:lstStyle/>
          <a:p>
            <a:pPr>
              <a:defRPr/>
            </a:pPr>
            <a:r>
              <a:rPr lang="en-US"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Women-Only" and “Muslims-Only” Approaches</a:t>
            </a:r>
          </a:p>
          <a:p>
            <a:pPr>
              <a:defRPr/>
            </a:pPr>
            <a:r>
              <a:rPr lang="en-US" sz="1900" dirty="0" smtClean="0">
                <a:latin typeface="Times New Roman" pitchFamily="18" charset="0"/>
                <a:cs typeface="Times New Roman" pitchFamily="18" charset="0"/>
              </a:rPr>
              <a:t>High cost of financing, High cost of processing and longer time wasting processing</a:t>
            </a:r>
          </a:p>
          <a:p>
            <a:pPr>
              <a:defRPr/>
            </a:pPr>
            <a:r>
              <a:rPr lang="en-US" sz="1900" dirty="0" smtClean="0">
                <a:latin typeface="Times New Roman" pitchFamily="18" charset="0"/>
                <a:cs typeface="Times New Roman" pitchFamily="18" charset="0"/>
              </a:rPr>
              <a:t>Tough System of collaterals</a:t>
            </a:r>
          </a:p>
          <a:p>
            <a:pPr>
              <a:defRPr/>
            </a:pPr>
            <a:r>
              <a:rPr lang="en-US" sz="1900" dirty="0" smtClean="0">
                <a:latin typeface="Times New Roman" pitchFamily="18" charset="0"/>
                <a:cs typeface="Times New Roman" pitchFamily="18" charset="0"/>
              </a:rPr>
              <a:t>“Specific Area” approach</a:t>
            </a:r>
          </a:p>
          <a:p>
            <a:pPr>
              <a:defRPr/>
            </a:pPr>
            <a:r>
              <a:rPr lang="en-US" sz="1900" dirty="0" smtClean="0">
                <a:latin typeface="Times New Roman" pitchFamily="18" charset="0"/>
                <a:cs typeface="Times New Roman" pitchFamily="18" charset="0"/>
              </a:rPr>
              <a:t>Only few or single mode of financing</a:t>
            </a:r>
          </a:p>
          <a:p>
            <a:pPr>
              <a:defRPr/>
            </a:pPr>
            <a:r>
              <a:rPr lang="en-US" sz="1900" dirty="0" smtClean="0">
                <a:latin typeface="Times New Roman" pitchFamily="18" charset="0"/>
                <a:cs typeface="Times New Roman" pitchFamily="18" charset="0"/>
              </a:rPr>
              <a:t>Only donor dependant and charity based approach</a:t>
            </a:r>
          </a:p>
          <a:p>
            <a:pPr>
              <a:defRPr/>
            </a:pPr>
            <a:r>
              <a:rPr lang="en-US" sz="1900" dirty="0" smtClean="0">
                <a:latin typeface="Times New Roman" pitchFamily="18" charset="0"/>
                <a:cs typeface="Times New Roman" pitchFamily="18" charset="0"/>
              </a:rPr>
              <a:t>Limited range of products</a:t>
            </a:r>
          </a:p>
          <a:p>
            <a:pPr>
              <a:defRPr/>
            </a:pPr>
            <a:r>
              <a:rPr lang="en-US" sz="1900" dirty="0" smtClean="0">
                <a:latin typeface="Times New Roman" pitchFamily="18" charset="0"/>
                <a:cs typeface="Times New Roman" pitchFamily="18" charset="0"/>
              </a:rPr>
              <a:t>Short built welfare experience</a:t>
            </a:r>
          </a:p>
          <a:p>
            <a:pPr>
              <a:defRPr/>
            </a:pPr>
            <a:r>
              <a:rPr lang="en-US" sz="1900" dirty="0" smtClean="0">
                <a:latin typeface="Times New Roman" pitchFamily="18" charset="0"/>
                <a:cs typeface="Times New Roman" pitchFamily="18" charset="0"/>
              </a:rPr>
              <a:t>Ineffective Operational Efficiency of Business Models…..Cont</a:t>
            </a:r>
          </a:p>
          <a:p>
            <a:pPr>
              <a:buNone/>
              <a:defRPr/>
            </a:pPr>
            <a:endParaRPr lang="en-US" sz="1900" dirty="0" smtClean="0">
              <a:latin typeface="Times New Roman" pitchFamily="18" charset="0"/>
              <a:cs typeface="Times New Roman" pitchFamily="18" charset="0"/>
            </a:endParaRPr>
          </a:p>
          <a:p>
            <a:pPr>
              <a:defRPr/>
            </a:pPr>
            <a:endParaRPr lang="en-US" sz="1900" dirty="0" smtClean="0">
              <a:latin typeface="Times New Roman" pitchFamily="18" charset="0"/>
              <a:cs typeface="Times New Roman" pitchFamily="18" charset="0"/>
            </a:endParaRPr>
          </a:p>
          <a:p>
            <a:pPr>
              <a:defRPr/>
            </a:pPr>
            <a:endParaRPr lang="en-US" sz="1900" dirty="0" smtClean="0">
              <a:latin typeface="Times New Roman" pitchFamily="18" charset="0"/>
              <a:cs typeface="Times New Roman" pitchFamily="18" charset="0"/>
            </a:endParaRPr>
          </a:p>
          <a:p>
            <a:pPr>
              <a:defRPr/>
            </a:pPr>
            <a:endParaRPr lang="en-US" sz="1900" dirty="0" smtClean="0">
              <a:latin typeface="Times New Roman" pitchFamily="18" charset="0"/>
              <a:cs typeface="Times New Roman" pitchFamily="18" charset="0"/>
            </a:endParaRPr>
          </a:p>
          <a:p>
            <a:pPr>
              <a:defRPr/>
            </a:pPr>
            <a:endParaRPr lang="en-US" sz="1900" dirty="0" smtClean="0">
              <a:latin typeface="Times New Roman" pitchFamily="18" charset="0"/>
              <a:cs typeface="Times New Roman" pitchFamily="18" charset="0"/>
            </a:endParaRPr>
          </a:p>
          <a:p>
            <a:endParaRPr lang="en-US" sz="19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1" y="192993"/>
            <a:ext cx="2057400" cy="194060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pPr>
              <a:defRPr/>
            </a:pPr>
            <a:r>
              <a:rPr lang="en-US" sz="2800" dirty="0" smtClean="0">
                <a:latin typeface="Times New Roman" pitchFamily="18" charset="0"/>
                <a:cs typeface="Times New Roman" pitchFamily="18" charset="0"/>
              </a:rPr>
              <a:t>Lack of establishment of Branchless Micro finance Banking</a:t>
            </a:r>
          </a:p>
          <a:p>
            <a:pPr>
              <a:defRPr/>
            </a:pPr>
            <a:r>
              <a:rPr lang="en-US" sz="2800" dirty="0" smtClean="0">
                <a:latin typeface="Times New Roman" pitchFamily="18" charset="0"/>
                <a:cs typeface="Times New Roman" pitchFamily="18" charset="0"/>
              </a:rPr>
              <a:t>Lack of Economic sustainability and viability</a:t>
            </a:r>
          </a:p>
          <a:p>
            <a:pPr>
              <a:defRPr/>
            </a:pPr>
            <a:r>
              <a:rPr lang="en-US" sz="2800" dirty="0" smtClean="0">
                <a:latin typeface="Times New Roman" pitchFamily="18" charset="0"/>
                <a:cs typeface="Times New Roman" pitchFamily="18" charset="0"/>
              </a:rPr>
              <a:t>Non productive Risk Management</a:t>
            </a:r>
          </a:p>
          <a:p>
            <a:pPr>
              <a:defRPr/>
            </a:pPr>
            <a:r>
              <a:rPr lang="en-US" sz="2800" dirty="0" smtClean="0">
                <a:latin typeface="Times New Roman" pitchFamily="18" charset="0"/>
                <a:cs typeface="Times New Roman" pitchFamily="18" charset="0"/>
              </a:rPr>
              <a:t>Neglected component of Islamic Banking</a:t>
            </a:r>
          </a:p>
          <a:p>
            <a:pPr>
              <a:defRPr/>
            </a:pPr>
            <a:r>
              <a:rPr lang="en-US" sz="2800" dirty="0" smtClean="0">
                <a:latin typeface="Times New Roman" pitchFamily="18" charset="0"/>
                <a:cs typeface="Times New Roman" pitchFamily="18" charset="0"/>
              </a:rPr>
              <a:t>No Separate Islamic Microfinance Division at central Bank e.g. at SBP</a:t>
            </a:r>
          </a:p>
          <a:p>
            <a:pPr>
              <a:defRPr/>
            </a:pPr>
            <a:r>
              <a:rPr lang="en-US" sz="2800" dirty="0" smtClean="0">
                <a:latin typeface="Times New Roman" pitchFamily="18" charset="0"/>
                <a:cs typeface="Times New Roman" pitchFamily="18" charset="0"/>
              </a:rPr>
              <a:t>Most inactive and slow working of Islamic Microfinance Network in Pakistan in comparison with Microfinance Network of Pakistan.</a:t>
            </a:r>
          </a:p>
          <a:p>
            <a:pPr>
              <a:defRPr/>
            </a:pPr>
            <a:r>
              <a:rPr lang="en-US" sz="2800" dirty="0" smtClean="0">
                <a:latin typeface="Times New Roman" pitchFamily="18" charset="0"/>
                <a:cs typeface="Times New Roman" pitchFamily="18" charset="0"/>
              </a:rPr>
              <a:t>Not up to the Mark Business development support</a:t>
            </a:r>
          </a:p>
          <a:p>
            <a:pPr>
              <a:defRPr/>
            </a:pPr>
            <a:r>
              <a:rPr lang="en-US" sz="2800" dirty="0" smtClean="0">
                <a:latin typeface="Times New Roman" pitchFamily="18" charset="0"/>
                <a:cs typeface="Times New Roman" pitchFamily="18" charset="0"/>
              </a:rPr>
              <a:t>Miscellaneous Pitfalls </a:t>
            </a:r>
          </a:p>
          <a:p>
            <a:endParaRPr lang="en-US" dirty="0"/>
          </a:p>
        </p:txBody>
      </p:sp>
      <p:pic>
        <p:nvPicPr>
          <p:cNvPr id="5" name="Picture 4"/>
          <p:cNvPicPr>
            <a:picLocks noChangeAspect="1"/>
          </p:cNvPicPr>
          <p:nvPr/>
        </p:nvPicPr>
        <p:blipFill>
          <a:blip r:embed="rId2"/>
          <a:stretch>
            <a:fillRect/>
          </a:stretch>
        </p:blipFill>
        <p:spPr>
          <a:xfrm>
            <a:off x="3810000" y="295207"/>
            <a:ext cx="5029200" cy="176219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latin typeface="Times New Roman" pitchFamily="18" charset="0"/>
                <a:cs typeface="Times New Roman" pitchFamily="18" charset="0"/>
              </a:rPr>
              <a:t>The Proposed Islamic Microfinance Business Model-PIMBM for Microfinance Providers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There should be two major portions in the business model.</a:t>
            </a:r>
          </a:p>
          <a:p>
            <a:r>
              <a:rPr lang="en-US" b="1" i="1" dirty="0" err="1" smtClean="0">
                <a:latin typeface="Times New Roman" pitchFamily="18" charset="0"/>
                <a:cs typeface="Times New Roman" pitchFamily="18" charset="0"/>
              </a:rPr>
              <a:t>Zakat</a:t>
            </a:r>
            <a:r>
              <a:rPr lang="en-US" b="1" i="1" dirty="0" smtClean="0">
                <a:latin typeface="Times New Roman" pitchFamily="18" charset="0"/>
                <a:cs typeface="Times New Roman" pitchFamily="18" charset="0"/>
              </a:rPr>
              <a:t>/</a:t>
            </a:r>
            <a:r>
              <a:rPr lang="en-US" b="1" i="1" dirty="0" err="1" smtClean="0">
                <a:latin typeface="Times New Roman" pitchFamily="18" charset="0"/>
                <a:cs typeface="Times New Roman" pitchFamily="18" charset="0"/>
              </a:rPr>
              <a:t>Sadqat</a:t>
            </a:r>
            <a:r>
              <a:rPr lang="en-US" b="1" dirty="0" smtClean="0">
                <a:latin typeface="Times New Roman" pitchFamily="18" charset="0"/>
                <a:cs typeface="Times New Roman" pitchFamily="18" charset="0"/>
              </a:rPr>
              <a:t> Based Model</a:t>
            </a:r>
          </a:p>
          <a:p>
            <a:pPr>
              <a:buNone/>
            </a:pPr>
            <a:r>
              <a:rPr lang="en-US" b="1" dirty="0" smtClean="0">
                <a:latin typeface="Times New Roman" pitchFamily="18" charset="0"/>
                <a:cs typeface="Times New Roman" pitchFamily="18" charset="0"/>
              </a:rPr>
              <a:t>Famous </a:t>
            </a:r>
            <a:r>
              <a:rPr lang="en-US" b="1" dirty="0" err="1" smtClean="0">
                <a:latin typeface="Times New Roman" pitchFamily="18" charset="0"/>
                <a:cs typeface="Times New Roman" pitchFamily="18" charset="0"/>
              </a:rPr>
              <a:t>Hadith</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 man of the </a:t>
            </a:r>
            <a:r>
              <a:rPr lang="en-US" dirty="0" err="1" smtClean="0">
                <a:latin typeface="Times New Roman" pitchFamily="18" charset="0"/>
                <a:cs typeface="Times New Roman" pitchFamily="18" charset="0"/>
              </a:rPr>
              <a:t>Ansaar</a:t>
            </a:r>
            <a:r>
              <a:rPr lang="en-US" dirty="0" smtClean="0">
                <a:latin typeface="Times New Roman" pitchFamily="18" charset="0"/>
                <a:cs typeface="Times New Roman" pitchFamily="18" charset="0"/>
              </a:rPr>
              <a:t> community came down to the Prophet (Peace Be upon Him) and begged from him. He (the Prophet) asked: Have you nothing in your house? He (the man) replied: Yes, a piece of cloth, which we wear, or which we spread (on the ground), and a wooden bowl from which we drink water. He (the Prophet) said: Bring them to me. He (the man) then brought these articles to him and he (the Prophet) took them in his hands and asked to the assembly of people: Who will buy these? A man said: I shall buy them for one dirham. He (the Prophet) asked twice or thrice: Who will offer more than one dirham? Another man said: I shall buy them for two </a:t>
            </a:r>
            <a:r>
              <a:rPr lang="en-US" dirty="0" err="1" smtClean="0">
                <a:latin typeface="Times New Roman" pitchFamily="18" charset="0"/>
                <a:cs typeface="Times New Roman" pitchFamily="18" charset="0"/>
              </a:rPr>
              <a:t>dirhams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latin typeface="Times New Roman" pitchFamily="18" charset="0"/>
                <a:cs typeface="Times New Roman" pitchFamily="18" charset="0"/>
              </a:rPr>
              <a:t>He (the Prophet) gave these to him and took the two </a:t>
            </a:r>
            <a:r>
              <a:rPr lang="en-US" dirty="0" err="1" smtClean="0">
                <a:latin typeface="Times New Roman" pitchFamily="18" charset="0"/>
                <a:cs typeface="Times New Roman" pitchFamily="18" charset="0"/>
              </a:rPr>
              <a:t>dirhams</a:t>
            </a:r>
            <a:r>
              <a:rPr lang="en-US" dirty="0" smtClean="0">
                <a:latin typeface="Times New Roman" pitchFamily="18" charset="0"/>
                <a:cs typeface="Times New Roman" pitchFamily="18" charset="0"/>
              </a:rPr>
              <a:t> and, giving them to the man of the </a:t>
            </a:r>
            <a:r>
              <a:rPr lang="en-US" dirty="0" err="1" smtClean="0">
                <a:latin typeface="Times New Roman" pitchFamily="18" charset="0"/>
                <a:cs typeface="Times New Roman" pitchFamily="18" charset="0"/>
              </a:rPr>
              <a:t>Ansar</a:t>
            </a:r>
            <a:r>
              <a:rPr lang="en-US" dirty="0" smtClean="0">
                <a:latin typeface="Times New Roman" pitchFamily="18" charset="0"/>
                <a:cs typeface="Times New Roman" pitchFamily="18" charset="0"/>
              </a:rPr>
              <a:t>, he said: Buy food with one of them and hand it to your family, and buy an axe and bring it to me. He then brought it to him. The Prophet (peace be upon him) fixed a handle on it with his own hands and said: Go, gather firewood and sell it, and do not let me see you for a fortnight. The man went away and gathered firewood and sold it. When he had earned ten </a:t>
            </a:r>
            <a:r>
              <a:rPr lang="en-US" dirty="0" err="1" smtClean="0">
                <a:latin typeface="Times New Roman" pitchFamily="18" charset="0"/>
                <a:cs typeface="Times New Roman" pitchFamily="18" charset="0"/>
              </a:rPr>
              <a:t>dirhams</a:t>
            </a:r>
            <a:r>
              <a:rPr lang="en-US" dirty="0" smtClean="0">
                <a:latin typeface="Times New Roman" pitchFamily="18" charset="0"/>
                <a:cs typeface="Times New Roman" pitchFamily="18" charset="0"/>
              </a:rPr>
              <a:t>, he came to him and bought a garment with some of them and food with the others. The Prophet (peace be upon him) then said: This is better for you than that begging should come as a spot on your face on the Day of Judgment. Begging is right only for three people: one who is in grinding poverty, one who is seriously in debt, or one who is responsible for compensation and finds it difficult to pay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300" b="1" dirty="0" smtClean="0">
                <a:latin typeface="Times New Roman" pitchFamily="18" charset="0"/>
                <a:ea typeface="Tahoma" pitchFamily="34" charset="0"/>
                <a:cs typeface="Times New Roman" pitchFamily="18" charset="0"/>
              </a:rPr>
              <a:t>The components of this </a:t>
            </a:r>
            <a:r>
              <a:rPr lang="en-US" sz="2300" b="1" dirty="0" err="1" smtClean="0">
                <a:latin typeface="Times New Roman" pitchFamily="18" charset="0"/>
                <a:ea typeface="Tahoma" pitchFamily="34" charset="0"/>
                <a:cs typeface="Times New Roman" pitchFamily="18" charset="0"/>
              </a:rPr>
              <a:t>Hadith</a:t>
            </a:r>
            <a:r>
              <a:rPr lang="en-US" sz="2300" b="1" dirty="0" smtClean="0">
                <a:latin typeface="Times New Roman" pitchFamily="18" charset="0"/>
                <a:ea typeface="Tahoma" pitchFamily="34" charset="0"/>
                <a:cs typeface="Times New Roman" pitchFamily="18" charset="0"/>
              </a:rPr>
              <a:t/>
            </a:r>
            <a:br>
              <a:rPr lang="en-US" sz="2300" b="1" dirty="0" smtClean="0">
                <a:latin typeface="Times New Roman" pitchFamily="18" charset="0"/>
                <a:ea typeface="Tahoma" pitchFamily="34" charset="0"/>
                <a:cs typeface="Times New Roman" pitchFamily="18" charset="0"/>
              </a:rPr>
            </a:br>
            <a:r>
              <a:rPr lang="en-US" sz="2300" b="1" dirty="0" smtClean="0">
                <a:latin typeface="Times New Roman" pitchFamily="18" charset="0"/>
                <a:ea typeface="Tahoma" pitchFamily="34" charset="0"/>
                <a:cs typeface="Times New Roman" pitchFamily="18" charset="0"/>
              </a:rPr>
              <a:t>fundamental conditions of a successful Microfinance program</a:t>
            </a:r>
            <a:r>
              <a:rPr lang="en-US" sz="2900" dirty="0" smtClean="0">
                <a:latin typeface="Times New Roman" pitchFamily="18" charset="0"/>
                <a:ea typeface="Tahoma" pitchFamily="34" charset="0"/>
                <a:cs typeface="Times New Roman" pitchFamily="18" charset="0"/>
              </a:rPr>
              <a:t/>
            </a:r>
            <a:br>
              <a:rPr lang="en-US" sz="2900" dirty="0" smtClean="0">
                <a:latin typeface="Times New Roman" pitchFamily="18" charset="0"/>
                <a:ea typeface="Tahoma" pitchFamily="34" charset="0"/>
                <a:cs typeface="Times New Roman" pitchFamily="18" charset="0"/>
              </a:rPr>
            </a:br>
            <a:endParaRPr lang="en-US" sz="2900" dirty="0">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a:xfrm>
            <a:off x="457200" y="1905000"/>
            <a:ext cx="8229600" cy="4419600"/>
          </a:xfrm>
        </p:spPr>
        <p:txBody>
          <a:bodyPr/>
          <a:lstStyle/>
          <a:p>
            <a:r>
              <a:rPr lang="en-US" dirty="0" smtClean="0">
                <a:latin typeface="Times New Roman" pitchFamily="18" charset="0"/>
                <a:cs typeface="Times New Roman" pitchFamily="18" charset="0"/>
              </a:rPr>
              <a:t>Access of the poorest of the poor to the program</a:t>
            </a:r>
          </a:p>
          <a:p>
            <a:r>
              <a:rPr lang="en-US" dirty="0" smtClean="0">
                <a:latin typeface="Times New Roman" pitchFamily="18" charset="0"/>
                <a:cs typeface="Times New Roman" pitchFamily="18" charset="0"/>
              </a:rPr>
              <a:t>Careful assessment of the financial health of the poor; enquiry blended with empathy; insistence on contribution and beneficiary stake</a:t>
            </a:r>
          </a:p>
          <a:p>
            <a:r>
              <a:rPr lang="en-US" dirty="0" smtClean="0">
                <a:latin typeface="Times New Roman" pitchFamily="18" charset="0"/>
                <a:cs typeface="Times New Roman" pitchFamily="18" charset="0"/>
              </a:rPr>
              <a:t>Transformation of unproductive assets of the beneficiary into income-generating ones through rigorous valuation (on the basis of price discovery through auction method); involvement of the larger community in the process</a:t>
            </a:r>
          </a:p>
          <a:p>
            <a:r>
              <a:rPr lang="en-US" dirty="0" smtClean="0">
                <a:latin typeface="Times New Roman" pitchFamily="18" charset="0"/>
                <a:cs typeface="Times New Roman" pitchFamily="18" charset="0"/>
              </a:rPr>
              <a:t>Meeting of basic needs on a priority basis and investment of the surplus in a productive asset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Direct involvement of the program in capacity building in the run up to income generation and technical assistance to the beneficiary; commitment of top management of the program</a:t>
            </a:r>
          </a:p>
          <a:p>
            <a:pPr algn="just"/>
            <a:r>
              <a:rPr lang="en-US" dirty="0" smtClean="0">
                <a:latin typeface="Times New Roman" pitchFamily="18" charset="0"/>
                <a:cs typeface="Times New Roman" pitchFamily="18" charset="0"/>
              </a:rPr>
              <a:t>Technical assistance in the form of imparting requisite training to the beneficiary for carrying out the business plan/ income-generating project; monitoring through a time-bound schedule and impact assessment through a feed-back mechanism</a:t>
            </a:r>
          </a:p>
          <a:p>
            <a:pPr algn="just"/>
            <a:r>
              <a:rPr lang="en-US" dirty="0" smtClean="0">
                <a:latin typeface="Times New Roman" pitchFamily="18" charset="0"/>
                <a:cs typeface="Times New Roman" pitchFamily="18" charset="0"/>
              </a:rPr>
              <a:t>Transparent accounting of operational results and liberty to use part of income to meet higher needs</a:t>
            </a:r>
          </a:p>
          <a:p>
            <a:pPr algn="just"/>
            <a:r>
              <a:rPr lang="en-US" dirty="0" smtClean="0">
                <a:latin typeface="Times New Roman" pitchFamily="18" charset="0"/>
                <a:cs typeface="Times New Roman" pitchFamily="18" charset="0"/>
              </a:rPr>
              <a:t>Strong discouragement to seeking charity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MFPs should the policy to finance small businesses either in the shape of cash or sellable products from </a:t>
            </a:r>
            <a:r>
              <a:rPr lang="en-US" i="1" dirty="0" err="1" smtClean="0">
                <a:latin typeface="Times New Roman" pitchFamily="18" charset="0"/>
                <a:cs typeface="Times New Roman" pitchFamily="18" charset="0"/>
              </a:rPr>
              <a:t>Zakat</a:t>
            </a:r>
            <a:r>
              <a:rPr lang="en-US" dirty="0" smtClean="0">
                <a:latin typeface="Times New Roman" pitchFamily="18" charset="0"/>
                <a:cs typeface="Times New Roman" pitchFamily="18" charset="0"/>
              </a:rPr>
              <a:t> resources in order to meet the needs of people in society. </a:t>
            </a:r>
          </a:p>
          <a:p>
            <a:r>
              <a:rPr lang="en-US" dirty="0" smtClean="0">
                <a:latin typeface="Times New Roman" pitchFamily="18" charset="0"/>
                <a:cs typeface="Times New Roman" pitchFamily="18" charset="0"/>
              </a:rPr>
              <a:t>The effort of </a:t>
            </a:r>
            <a:r>
              <a:rPr lang="en-US" dirty="0" err="1" smtClean="0">
                <a:latin typeface="Times New Roman" pitchFamily="18" charset="0"/>
                <a:cs typeface="Times New Roman" pitchFamily="18" charset="0"/>
              </a:rPr>
              <a:t>Sadqat</a:t>
            </a:r>
            <a:r>
              <a:rPr lang="en-US" dirty="0" smtClean="0">
                <a:latin typeface="Times New Roman" pitchFamily="18" charset="0"/>
                <a:cs typeface="Times New Roman" pitchFamily="18" charset="0"/>
              </a:rPr>
              <a:t> is in accordance with the true spirit of </a:t>
            </a:r>
            <a:r>
              <a:rPr lang="en-US" dirty="0" err="1" smtClean="0">
                <a:latin typeface="Times New Roman" pitchFamily="18" charset="0"/>
                <a:cs typeface="Times New Roman" pitchFamily="18" charset="0"/>
              </a:rPr>
              <a:t>Fi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sabeelillah</a:t>
            </a:r>
            <a:r>
              <a:rPr lang="en-US" dirty="0" smtClean="0">
                <a:latin typeface="Times New Roman" pitchFamily="18" charset="0"/>
                <a:cs typeface="Times New Roman" pitchFamily="18" charset="0"/>
              </a:rPr>
              <a:t> and essence of </a:t>
            </a:r>
            <a:r>
              <a:rPr lang="en-US" i="1" dirty="0" err="1" smtClean="0">
                <a:latin typeface="Times New Roman" pitchFamily="18" charset="0"/>
                <a:cs typeface="Times New Roman" pitchFamily="18" charset="0"/>
              </a:rPr>
              <a:t>Mawakhat</a:t>
            </a:r>
            <a:r>
              <a:rPr lang="en-US" i="1" dirty="0" smtClean="0">
                <a:latin typeface="Times New Roman" pitchFamily="18" charset="0"/>
                <a:cs typeface="Times New Roman" pitchFamily="18" charset="0"/>
              </a:rPr>
              <a:t> of </a:t>
            </a:r>
            <a:r>
              <a:rPr lang="en-US" i="1" dirty="0" err="1" smtClean="0">
                <a:latin typeface="Times New Roman" pitchFamily="18" charset="0"/>
                <a:cs typeface="Times New Roman" pitchFamily="18" charset="0"/>
              </a:rPr>
              <a:t>Madina</a:t>
            </a:r>
            <a:r>
              <a:rPr lang="en-US" dirty="0" smtClean="0">
                <a:latin typeface="Times New Roman" pitchFamily="18" charset="0"/>
                <a:cs typeface="Times New Roman" pitchFamily="18" charset="0"/>
              </a:rPr>
              <a:t> and teachings of the Qur’an and </a:t>
            </a:r>
            <a:r>
              <a:rPr lang="en-US" dirty="0" err="1" smtClean="0">
                <a:latin typeface="Times New Roman" pitchFamily="18" charset="0"/>
                <a:cs typeface="Times New Roman" pitchFamily="18" charset="0"/>
              </a:rPr>
              <a:t>Hadit’h</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It would also be based on “</a:t>
            </a:r>
            <a:r>
              <a:rPr lang="en-US" i="1" dirty="0" err="1" smtClean="0">
                <a:latin typeface="Times New Roman" pitchFamily="18" charset="0"/>
                <a:cs typeface="Times New Roman" pitchFamily="18" charset="0"/>
              </a:rPr>
              <a:t>Fard</a:t>
            </a:r>
            <a:r>
              <a:rPr lang="en-US" i="1" dirty="0" smtClean="0">
                <a:latin typeface="Times New Roman" pitchFamily="18" charset="0"/>
                <a:cs typeface="Times New Roman" pitchFamily="18" charset="0"/>
              </a:rPr>
              <a:t>-e-</a:t>
            </a:r>
            <a:r>
              <a:rPr lang="en-US" i="1" dirty="0" err="1" smtClean="0">
                <a:latin typeface="Times New Roman" pitchFamily="18" charset="0"/>
                <a:cs typeface="Times New Roman" pitchFamily="18" charset="0"/>
              </a:rPr>
              <a:t>Kifaya</a:t>
            </a:r>
            <a:r>
              <a:rPr lang="en-US" dirty="0" err="1"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Falah</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rPr>
              <a:t>Ihsaan</a:t>
            </a:r>
            <a:r>
              <a:rPr lang="en-US"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Times New Roman" pitchFamily="18" charset="0"/>
                <a:cs typeface="Times New Roman" pitchFamily="18" charset="0"/>
              </a:rPr>
              <a:t>Economically Sustainable Model</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Islamic finance scholars have argued that the provision of equity based financing by Islamic financial institutions will facilitate toward achieving the Islamic socio-economic objectives which include social justice, economic growth, efficiency and stability</a:t>
            </a:r>
          </a:p>
          <a:p>
            <a:pPr algn="just"/>
            <a:r>
              <a:rPr lang="en-US" dirty="0" smtClean="0">
                <a:latin typeface="Times New Roman" panose="02020603050405020304" pitchFamily="18" charset="0"/>
                <a:cs typeface="Times New Roman" panose="02020603050405020304" pitchFamily="18" charset="0"/>
              </a:rPr>
              <a:t>For example, diminishing </a:t>
            </a:r>
            <a:r>
              <a:rPr lang="en-US" i="1" dirty="0" err="1" smtClean="0">
                <a:latin typeface="Times New Roman" panose="02020603050405020304" pitchFamily="18" charset="0"/>
                <a:cs typeface="Times New Roman" panose="02020603050405020304" pitchFamily="18" charset="0"/>
              </a:rPr>
              <a:t>Musharkah</a:t>
            </a:r>
            <a:r>
              <a:rPr lang="en-US" dirty="0" smtClean="0">
                <a:latin typeface="Times New Roman" panose="02020603050405020304" pitchFamily="18" charset="0"/>
                <a:cs typeface="Times New Roman" panose="02020603050405020304" pitchFamily="18" charset="0"/>
              </a:rPr>
              <a:t>, an equity-based financing instrument, is better than debt-based financing because of its flexibility and end result in the ownership of assets on the part of the customer</a:t>
            </a:r>
          </a:p>
          <a:p>
            <a:pPr algn="just"/>
            <a:r>
              <a:rPr lang="en-US" dirty="0" smtClean="0">
                <a:latin typeface="Times New Roman" panose="02020603050405020304" pitchFamily="18" charset="0"/>
                <a:cs typeface="Times New Roman" panose="02020603050405020304" pitchFamily="18" charset="0"/>
              </a:rPr>
              <a:t>So diminishing </a:t>
            </a:r>
            <a:r>
              <a:rPr lang="en-US" i="1" dirty="0" err="1" smtClean="0">
                <a:latin typeface="Times New Roman" panose="02020603050405020304" pitchFamily="18" charset="0"/>
                <a:cs typeface="Times New Roman" panose="02020603050405020304" pitchFamily="18" charset="0"/>
              </a:rPr>
              <a:t>Musharkah</a:t>
            </a:r>
            <a:r>
              <a:rPr lang="en-US" dirty="0" smtClean="0">
                <a:latin typeface="Times New Roman" panose="02020603050405020304" pitchFamily="18" charset="0"/>
                <a:cs typeface="Times New Roman" panose="02020603050405020304" pitchFamily="18" charset="0"/>
              </a:rPr>
              <a:t> as an innovative mode of financing and should be a preferred instrument of financing by Islamic microfinance institutions.</a:t>
            </a:r>
          </a:p>
          <a:p>
            <a:pPr algn="just"/>
            <a:r>
              <a:rPr lang="en-US" dirty="0" smtClean="0">
                <a:latin typeface="Times New Roman" panose="02020603050405020304" pitchFamily="18" charset="0"/>
                <a:cs typeface="Times New Roman" panose="02020603050405020304" pitchFamily="18" charset="0"/>
              </a:rPr>
              <a:t>So under this model, MFP should offer its products but not limited to mode of diminishing </a:t>
            </a:r>
            <a:r>
              <a:rPr lang="en-US" i="1" dirty="0" err="1" smtClean="0">
                <a:latin typeface="Times New Roman" panose="02020603050405020304" pitchFamily="18" charset="0"/>
                <a:cs typeface="Times New Roman" panose="02020603050405020304" pitchFamily="18" charset="0"/>
              </a:rPr>
              <a:t>Musharkah</a:t>
            </a:r>
            <a:r>
              <a:rPr lang="en-US" i="1"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en-US" dirty="0"/>
          </a:p>
        </p:txBody>
      </p:sp>
      <p:pic>
        <p:nvPicPr>
          <p:cNvPr id="4" name="Picture 3"/>
          <p:cNvPicPr>
            <a:picLocks noChangeAspect="1"/>
          </p:cNvPicPr>
          <p:nvPr/>
        </p:nvPicPr>
        <p:blipFill>
          <a:blip r:embed="rId2"/>
          <a:stretch>
            <a:fillRect/>
          </a:stretch>
        </p:blipFill>
        <p:spPr>
          <a:xfrm>
            <a:off x="2667000" y="1130443"/>
            <a:ext cx="5486400" cy="98154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Do not stick to one mode of finance</a:t>
            </a:r>
          </a:p>
          <a:p>
            <a:r>
              <a:rPr lang="en-US" dirty="0" smtClean="0">
                <a:latin typeface="Times New Roman" pitchFamily="18" charset="0"/>
                <a:cs typeface="Times New Roman" pitchFamily="18" charset="0"/>
              </a:rPr>
              <a:t>Equity based modes rather than debt based modes</a:t>
            </a:r>
          </a:p>
          <a:p>
            <a:r>
              <a:rPr lang="en-US" dirty="0" smtClean="0">
                <a:latin typeface="Times New Roman" pitchFamily="18" charset="0"/>
                <a:cs typeface="Times New Roman" pitchFamily="18" charset="0"/>
              </a:rPr>
              <a:t>The tools used for risk mitigation are Personal Guarantee, Post dated </a:t>
            </a:r>
            <a:r>
              <a:rPr lang="en-US" dirty="0" err="1" smtClean="0">
                <a:latin typeface="Times New Roman" panose="02020603050405020304" pitchFamily="18" charset="0"/>
                <a:cs typeface="Times New Roman" panose="02020603050405020304" pitchFamily="18" charset="0"/>
              </a:rPr>
              <a:t>Cheques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Jewellery</a:t>
            </a:r>
            <a:r>
              <a:rPr lang="en-US" dirty="0" smtClean="0">
                <a:latin typeface="Times New Roman" panose="02020603050405020304" pitchFamily="18" charset="0"/>
                <a:cs typeface="Times New Roman" panose="02020603050405020304" pitchFamily="18" charset="0"/>
              </a:rPr>
              <a:t>, Mortgage, </a:t>
            </a:r>
            <a:r>
              <a:rPr lang="en-US" i="1" dirty="0" err="1" smtClean="0">
                <a:latin typeface="Times New Roman" panose="02020603050405020304" pitchFamily="18" charset="0"/>
                <a:cs typeface="Times New Roman" panose="02020603050405020304" pitchFamily="18" charset="0"/>
              </a:rPr>
              <a:t>Masjid</a:t>
            </a:r>
            <a:r>
              <a:rPr lang="en-US" dirty="0" smtClean="0">
                <a:latin typeface="Times New Roman" panose="02020603050405020304" pitchFamily="18" charset="0"/>
                <a:cs typeface="Times New Roman" panose="02020603050405020304" pitchFamily="18" charset="0"/>
              </a:rPr>
              <a:t> Reference and Group Lending Principle. Same can be opted but not limited to with case to case dealing in proposed model.</a:t>
            </a:r>
          </a:p>
          <a:p>
            <a:r>
              <a:rPr lang="en-US" dirty="0" smtClean="0">
                <a:latin typeface="Times New Roman" panose="02020603050405020304" pitchFamily="18" charset="0"/>
                <a:cs typeface="Times New Roman" panose="02020603050405020304" pitchFamily="18" charset="0"/>
              </a:rPr>
              <a:t>All applicants from all over the country would apply through union council offices, without any processing fee</a:t>
            </a:r>
          </a:p>
          <a:p>
            <a:r>
              <a:rPr lang="en-US" dirty="0" smtClean="0">
                <a:latin typeface="Times New Roman" panose="02020603050405020304" pitchFamily="18" charset="0"/>
                <a:cs typeface="Times New Roman" panose="02020603050405020304" pitchFamily="18" charset="0"/>
              </a:rPr>
              <a:t>Flawless security would provided by one of above guarantees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4343400"/>
          </a:xfrm>
        </p:spPr>
        <p:txBody>
          <a:bodyPr>
            <a:normAutofit fontScale="85000" lnSpcReduction="10000"/>
          </a:bodyPr>
          <a:lstStyle/>
          <a:p>
            <a:pPr algn="ctr">
              <a:buNone/>
            </a:pPr>
            <a:endParaRPr lang="en-US" sz="2400" dirty="0" smtClean="0">
              <a:latin typeface="Times New Roman" pitchFamily="18" charset="0"/>
              <a:cs typeface="Times New Roman" pitchFamily="18" charset="0"/>
            </a:endParaRPr>
          </a:p>
          <a:p>
            <a:pPr algn="ctr">
              <a:buNone/>
            </a:pPr>
            <a:endParaRPr lang="en-US" sz="2400" dirty="0">
              <a:latin typeface="Times New Roman" pitchFamily="18" charset="0"/>
              <a:cs typeface="Times New Roman" pitchFamily="18" charset="0"/>
            </a:endParaRPr>
          </a:p>
          <a:p>
            <a:pPr algn="ctr">
              <a:buNone/>
            </a:pPr>
            <a:endParaRPr lang="en-US" sz="2400" dirty="0" smtClean="0">
              <a:latin typeface="Times New Roman" pitchFamily="18" charset="0"/>
              <a:cs typeface="Times New Roman" pitchFamily="18" charset="0"/>
            </a:endParaRPr>
          </a:p>
          <a:p>
            <a:pPr algn="ctr">
              <a:buNone/>
            </a:pPr>
            <a:r>
              <a:rPr lang="en-US" b="1" dirty="0" smtClean="0">
                <a:latin typeface="Times New Roman" panose="02020603050405020304" pitchFamily="18" charset="0"/>
                <a:cs typeface="Times New Roman" pitchFamily="18" charset="0"/>
              </a:rPr>
              <a:t>CEO </a:t>
            </a:r>
            <a:r>
              <a:rPr lang="en-US" b="1"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Founder of </a:t>
            </a:r>
            <a:r>
              <a:rPr lang="en-US" b="1" i="1" dirty="0" err="1" smtClean="0">
                <a:latin typeface="Times New Roman" pitchFamily="18" charset="0"/>
                <a:cs typeface="Times New Roman" pitchFamily="18" charset="0"/>
              </a:rPr>
              <a:t>Aliqtisaad</a:t>
            </a:r>
            <a:r>
              <a:rPr lang="en-US" b="1" dirty="0" smtClean="0">
                <a:latin typeface="Times New Roman" pitchFamily="18" charset="0"/>
                <a:cs typeface="Times New Roman" pitchFamily="18" charset="0"/>
              </a:rPr>
              <a:t>-International Center of Islamic Economics, Business and Finance</a:t>
            </a:r>
          </a:p>
          <a:p>
            <a:pPr algn="ctr">
              <a:buNone/>
            </a:pP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Founder and Former Deputy Director of International Center of Research in Islamic Economics</a:t>
            </a:r>
          </a:p>
          <a:p>
            <a:pPr algn="ctr">
              <a:buNone/>
            </a:pP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Founder and Former Director Project Development of </a:t>
            </a:r>
            <a:r>
              <a:rPr lang="en-US" b="1" i="1" dirty="0" err="1" smtClean="0">
                <a:latin typeface="Times New Roman" pitchFamily="18" charset="0"/>
                <a:cs typeface="Times New Roman" pitchFamily="18" charset="0"/>
              </a:rPr>
              <a:t>AlMawakhat</a:t>
            </a:r>
            <a:r>
              <a:rPr lang="en-US" b="1" dirty="0" smtClean="0">
                <a:latin typeface="Times New Roman" pitchFamily="18" charset="0"/>
                <a:cs typeface="Times New Roman" pitchFamily="18" charset="0"/>
              </a:rPr>
              <a:t> Islamic Microfinance</a:t>
            </a:r>
          </a:p>
          <a:p>
            <a:pPr algn="ctr">
              <a:buNone/>
            </a:pP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Founder and Former Deputy Head of School of Islamic Economics, Business and Finance</a:t>
            </a:r>
          </a:p>
          <a:p>
            <a:pPr algn="ctr">
              <a:buNone/>
            </a:pP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Former Business Development Executive of </a:t>
            </a:r>
            <a:r>
              <a:rPr lang="en-US" b="1" i="1" dirty="0" err="1" smtClean="0">
                <a:latin typeface="Times New Roman" pitchFamily="18" charset="0"/>
                <a:cs typeface="Times New Roman" pitchFamily="18" charset="0"/>
              </a:rPr>
              <a:t>BankIslami</a:t>
            </a:r>
            <a:r>
              <a:rPr lang="en-US" b="1" dirty="0" smtClean="0">
                <a:latin typeface="Times New Roman" pitchFamily="18" charset="0"/>
                <a:cs typeface="Times New Roman" pitchFamily="18" charset="0"/>
              </a:rPr>
              <a:t> Pakistan Limited</a:t>
            </a:r>
            <a:br>
              <a:rPr lang="en-US" b="1" dirty="0" smtClean="0">
                <a:latin typeface="Times New Roman" pitchFamily="18" charset="0"/>
                <a:cs typeface="Times New Roman" pitchFamily="18" charset="0"/>
              </a:rPr>
            </a:br>
            <a:endParaRPr lang="en-US" b="1" dirty="0" smtClean="0">
              <a:latin typeface="Times New Roman" pitchFamily="18" charset="0"/>
              <a:cs typeface="Times New Roman"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152400"/>
            <a:ext cx="2105025" cy="210502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Product Line: Do not stick to one product</a:t>
            </a:r>
          </a:p>
          <a:p>
            <a:r>
              <a:rPr lang="en-US" dirty="0" smtClean="0">
                <a:latin typeface="Times New Roman" pitchFamily="18" charset="0"/>
                <a:cs typeface="Times New Roman" pitchFamily="18" charset="0"/>
              </a:rPr>
              <a:t>Branchless and mobile banking</a:t>
            </a:r>
          </a:p>
          <a:p>
            <a:r>
              <a:rPr lang="en-US" dirty="0" smtClean="0">
                <a:latin typeface="Times New Roman" pitchFamily="18" charset="0"/>
                <a:cs typeface="Times New Roman" pitchFamily="18" charset="0"/>
              </a:rPr>
              <a:t>Inclusive Strategy of Proposed Islamic Microfinance Business Model for Microfinance Providers</a:t>
            </a:r>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The Achievable level</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buNone/>
            </a:pPr>
            <a:r>
              <a:rPr lang="en-US" dirty="0" smtClean="0">
                <a:latin typeface="Times New Roman" pitchFamily="18" charset="0"/>
                <a:cs typeface="Times New Roman" pitchFamily="18" charset="0"/>
              </a:rPr>
              <a:t>“I strongly believe that we can create a poverty-free world, if we want to…in that kind of world, [the] only place you can see poverty is in the museum.”</a:t>
            </a:r>
          </a:p>
          <a:p>
            <a:pPr algn="just"/>
            <a:r>
              <a:rPr lang="en-US" dirty="0" smtClean="0">
                <a:latin typeface="Times New Roman" pitchFamily="18" charset="0"/>
                <a:cs typeface="Times New Roman" pitchFamily="18" charset="0"/>
              </a:rPr>
              <a:t>These are the charismatic words of Muhammad </a:t>
            </a:r>
            <a:r>
              <a:rPr lang="en-US" dirty="0" err="1" smtClean="0">
                <a:latin typeface="Times New Roman" pitchFamily="18" charset="0"/>
                <a:cs typeface="Times New Roman" pitchFamily="18" charset="0"/>
              </a:rPr>
              <a:t>Yunus</a:t>
            </a:r>
            <a:r>
              <a:rPr lang="en-US" dirty="0" smtClean="0">
                <a:latin typeface="Times New Roman" pitchFamily="18" charset="0"/>
                <a:cs typeface="Times New Roman" pitchFamily="18" charset="0"/>
              </a:rPr>
              <a:t>, pioneer of the </a:t>
            </a:r>
            <a:r>
              <a:rPr lang="en-US" dirty="0" err="1" smtClean="0">
                <a:latin typeface="Times New Roman" pitchFamily="18" charset="0"/>
                <a:cs typeface="Times New Roman" pitchFamily="18" charset="0"/>
              </a:rPr>
              <a:t>Grameen</a:t>
            </a:r>
            <a:r>
              <a:rPr lang="en-US" dirty="0" smtClean="0">
                <a:latin typeface="Times New Roman" pitchFamily="18" charset="0"/>
                <a:cs typeface="Times New Roman" pitchFamily="18" charset="0"/>
              </a:rPr>
              <a:t> Bank and “father of microfinance.” The </a:t>
            </a:r>
            <a:r>
              <a:rPr lang="en-US" dirty="0" err="1" smtClean="0">
                <a:latin typeface="Times New Roman" pitchFamily="18" charset="0"/>
                <a:cs typeface="Times New Roman" pitchFamily="18" charset="0"/>
              </a:rPr>
              <a:t>Grameen</a:t>
            </a:r>
            <a:r>
              <a:rPr lang="en-US" dirty="0" smtClean="0">
                <a:latin typeface="Times New Roman" pitchFamily="18" charset="0"/>
                <a:cs typeface="Times New Roman" pitchFamily="18" charset="0"/>
              </a:rPr>
              <a:t> Bank, founded in 1983, offered poor communities an alternative to the rich moneylenders and traders that charged usurious interest rates. By achieving 98% repayment rates from the very poor in Bangladesh, </a:t>
            </a:r>
            <a:r>
              <a:rPr lang="en-US" dirty="0" err="1" smtClean="0">
                <a:latin typeface="Times New Roman" pitchFamily="18" charset="0"/>
                <a:cs typeface="Times New Roman" pitchFamily="18" charset="0"/>
              </a:rPr>
              <a:t>Yunus</a:t>
            </a:r>
            <a:r>
              <a:rPr lang="en-US" dirty="0" smtClean="0">
                <a:latin typeface="Times New Roman" pitchFamily="18" charset="0"/>
                <a:cs typeface="Times New Roman" pitchFamily="18" charset="0"/>
              </a:rPr>
              <a:t> showed the world that the poor are “bankable” and set a trend in the international development community.</a:t>
            </a:r>
          </a:p>
          <a:p>
            <a:pPr algn="just"/>
            <a:r>
              <a:rPr lang="en-US" dirty="0" smtClean="0">
                <a:latin typeface="Times New Roman" pitchFamily="18" charset="0"/>
                <a:cs typeface="Times New Roman" pitchFamily="18" charset="0"/>
              </a:rPr>
              <a:t>Why not we?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US" sz="9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9" y="2362200"/>
            <a:ext cx="5791201" cy="31242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endParaRPr lang="en-US" dirty="0">
              <a:solidFill>
                <a:srgbClr val="92D050"/>
              </a:solidFill>
            </a:endParaRPr>
          </a:p>
        </p:txBody>
      </p:sp>
      <p:sp>
        <p:nvSpPr>
          <p:cNvPr id="2" name="Content Placeholder 1"/>
          <p:cNvSpPr>
            <a:spLocks noGrp="1"/>
          </p:cNvSpPr>
          <p:nvPr>
            <p:ph idx="1"/>
          </p:nvPr>
        </p:nvSpPr>
        <p:spPr/>
        <p:txBody>
          <a:bodyPr>
            <a:normAutofit fontScale="77500" lnSpcReduction="20000"/>
          </a:bodyPr>
          <a:lstStyle/>
          <a:p>
            <a:pPr>
              <a:buNone/>
            </a:pPr>
            <a:endParaRPr lang="en-US" dirty="0" smtClean="0"/>
          </a:p>
          <a:p>
            <a:pPr>
              <a:buNone/>
            </a:pPr>
            <a:endParaRPr lang="en-US" dirty="0" smtClean="0"/>
          </a:p>
          <a:p>
            <a:pPr algn="ctr">
              <a:buNone/>
            </a:pPr>
            <a:r>
              <a:rPr lang="en-US" sz="3000" dirty="0" smtClean="0">
                <a:latin typeface="Times New Roman" pitchFamily="18" charset="0"/>
                <a:cs typeface="Times New Roman" pitchFamily="18" charset="0"/>
              </a:rPr>
              <a:t>Suggestions, Criticism and Feedback  </a:t>
            </a:r>
          </a:p>
          <a:p>
            <a:pPr>
              <a:buNone/>
            </a:pP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munam1111@gmail.com</a:t>
            </a:r>
            <a:endParaRPr lang="en-US" sz="32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AbdulAmmarMunam</a:t>
            </a:r>
            <a:endParaRPr lang="en-US" sz="3200" dirty="0" smtClean="0">
              <a:latin typeface="Times New Roman" pitchFamily="18" charset="0"/>
              <a:cs typeface="Times New Roman" pitchFamily="18" charset="0"/>
            </a:endParaRPr>
          </a:p>
          <a:p>
            <a:pPr>
              <a:buNone/>
            </a:pPr>
            <a:endParaRPr lang="en-US" sz="3200" dirty="0" smtClean="0">
              <a:latin typeface="Times New Roman" pitchFamily="18" charset="0"/>
              <a:cs typeface="Times New Roman" pitchFamily="18" charset="0"/>
            </a:endParaRPr>
          </a:p>
          <a:p>
            <a:pPr>
              <a:buNone/>
            </a:pPr>
            <a:endParaRPr lang="en-US"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AbdulAmmarMunam</a:t>
            </a:r>
            <a:endParaRPr lang="en-US" sz="3200" dirty="0" smtClean="0">
              <a:latin typeface="Times New Roman" pitchFamily="18" charset="0"/>
              <a:cs typeface="Times New Roman" pitchFamily="18" charset="0"/>
            </a:endParaRPr>
          </a:p>
          <a:p>
            <a:pPr>
              <a:buNone/>
            </a:pPr>
            <a:endParaRPr lang="en-US" sz="3200" dirty="0" smtClean="0">
              <a:latin typeface="Times New Roman" pitchFamily="18" charset="0"/>
              <a:cs typeface="Times New Roman" pitchFamily="18" charset="0"/>
            </a:endParaRPr>
          </a:p>
          <a:p>
            <a:pPr>
              <a:buNone/>
            </a:pPr>
            <a:endParaRPr lang="en-US" sz="3200" dirty="0" smtClean="0">
              <a:latin typeface="Times New Roman" pitchFamily="18" charset="0"/>
              <a:cs typeface="Times New Roman" pitchFamily="18" charset="0"/>
            </a:endParaRPr>
          </a:p>
          <a:p>
            <a:pPr>
              <a:buNone/>
            </a:pPr>
            <a:endParaRPr lang="en-US" sz="32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pic>
        <p:nvPicPr>
          <p:cNvPr id="4098" name="Picture 2" descr="D:\My personel data\My Research work\My research papers\UMT 2018\download.jpg"/>
          <p:cNvPicPr>
            <a:picLocks noChangeAspect="1" noChangeArrowheads="1"/>
          </p:cNvPicPr>
          <p:nvPr/>
        </p:nvPicPr>
        <p:blipFill>
          <a:blip r:embed="rId2" cstate="print"/>
          <a:srcRect/>
          <a:stretch>
            <a:fillRect/>
          </a:stretch>
        </p:blipFill>
        <p:spPr bwMode="auto">
          <a:xfrm>
            <a:off x="838200" y="2971800"/>
            <a:ext cx="914400" cy="381000"/>
          </a:xfrm>
          <a:prstGeom prst="rect">
            <a:avLst/>
          </a:prstGeom>
          <a:noFill/>
        </p:spPr>
      </p:pic>
      <p:pic>
        <p:nvPicPr>
          <p:cNvPr id="4100" name="Picture 4" descr="D:\My personel data\My Research work\My research papers\UMT 2018\FB.jpg"/>
          <p:cNvPicPr>
            <a:picLocks noChangeAspect="1" noChangeArrowheads="1"/>
          </p:cNvPicPr>
          <p:nvPr/>
        </p:nvPicPr>
        <p:blipFill>
          <a:blip r:embed="rId3" cstate="print"/>
          <a:srcRect/>
          <a:stretch>
            <a:fillRect/>
          </a:stretch>
        </p:blipFill>
        <p:spPr bwMode="auto">
          <a:xfrm>
            <a:off x="838200" y="4267200"/>
            <a:ext cx="914399" cy="380999"/>
          </a:xfrm>
          <a:prstGeom prst="rect">
            <a:avLst/>
          </a:prstGeom>
          <a:noFill/>
        </p:spPr>
      </p:pic>
      <p:pic>
        <p:nvPicPr>
          <p:cNvPr id="9" name="Picture 2" descr="D:\My personel data\My Research work\My research papers\UMT 2018\Linkedin.jpg"/>
          <p:cNvPicPr>
            <a:picLocks noChangeAspect="1" noChangeArrowheads="1"/>
          </p:cNvPicPr>
          <p:nvPr/>
        </p:nvPicPr>
        <p:blipFill>
          <a:blip r:embed="rId4" cstate="print"/>
          <a:srcRect/>
          <a:stretch>
            <a:fillRect/>
          </a:stretch>
        </p:blipFill>
        <p:spPr bwMode="auto">
          <a:xfrm>
            <a:off x="838200" y="5334000"/>
            <a:ext cx="914400" cy="46196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100" b="1" dirty="0" smtClean="0">
                <a:latin typeface="Times New Roman" pitchFamily="18" charset="0"/>
                <a:cs typeface="Times New Roman" pitchFamily="18" charset="0"/>
              </a:rPr>
              <a:t>Poverty worldwide</a:t>
            </a:r>
            <a:endParaRPr lang="en-US" sz="41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On average, according to a gallop survey, there are more than three billion people who are surviving just below the income of $ 2.50 a day </a:t>
            </a:r>
          </a:p>
          <a:p>
            <a:r>
              <a:rPr lang="en-US" dirty="0" smtClean="0">
                <a:latin typeface="Times New Roman" pitchFamily="18" charset="0"/>
                <a:cs typeface="Times New Roman" pitchFamily="18" charset="0"/>
              </a:rPr>
              <a:t>Seven opulent people in the world possess more than the GDP of 41 downtrodden countries in the world. This equals to the gross income of 567 Million people</a:t>
            </a:r>
          </a:p>
          <a:p>
            <a:r>
              <a:rPr lang="en-US" dirty="0" smtClean="0">
                <a:latin typeface="Times New Roman" pitchFamily="18" charset="0"/>
                <a:cs typeface="Times New Roman" pitchFamily="18" charset="0"/>
              </a:rPr>
              <a:t>Only Islamic world, which consists of 1.2 billion people out stretched from Senegal to Philippines, the rate of poverty, is sky-high except few countries of Southeast Asia and Middle East; out of 1.2 billion Muslims, 470 millions are at the lowest level of poverty and earning less than $2 each day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itchFamily="18" charset="0"/>
                <a:cs typeface="Times New Roman" pitchFamily="18" charset="0"/>
              </a:rPr>
              <a:t>Reasons of sky-high Poverty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942415" y="2057400"/>
            <a:ext cx="6744385" cy="3853822"/>
          </a:xfrm>
        </p:spPr>
        <p:txBody>
          <a:bodyPr>
            <a:normAutofit/>
          </a:bodyPr>
          <a:lstStyle/>
          <a:p>
            <a:r>
              <a:rPr lang="en-US" dirty="0" smtClean="0">
                <a:latin typeface="Times New Roman" pitchFamily="18" charset="0"/>
                <a:cs typeface="Times New Roman" pitchFamily="18" charset="0"/>
              </a:rPr>
              <a:t>High illiteracy rate</a:t>
            </a:r>
          </a:p>
          <a:p>
            <a:r>
              <a:rPr lang="en-US" dirty="0" smtClean="0">
                <a:latin typeface="Times New Roman" pitchFamily="18" charset="0"/>
                <a:cs typeface="Times New Roman" pitchFamily="18" charset="0"/>
              </a:rPr>
              <a:t>Concentration of wealth in few hands</a:t>
            </a:r>
          </a:p>
          <a:p>
            <a:r>
              <a:rPr lang="en-US" dirty="0" smtClean="0">
                <a:latin typeface="Times New Roman" pitchFamily="18" charset="0"/>
                <a:cs typeface="Times New Roman" pitchFamily="18" charset="0"/>
              </a:rPr>
              <a:t>Interest based economic systems </a:t>
            </a:r>
          </a:p>
          <a:p>
            <a:r>
              <a:rPr lang="en-US" dirty="0" smtClean="0">
                <a:latin typeface="Times New Roman" pitchFamily="18" charset="0"/>
                <a:cs typeface="Times New Roman" pitchFamily="18" charset="0"/>
              </a:rPr>
              <a:t>Violation of human rights.</a:t>
            </a:r>
          </a:p>
          <a:p>
            <a:r>
              <a:rPr lang="en-US" dirty="0" smtClean="0">
                <a:latin typeface="Times New Roman" pitchFamily="18" charset="0"/>
                <a:cs typeface="Times New Roman" pitchFamily="18" charset="0"/>
              </a:rPr>
              <a:t> The banking industry actually had no feasible and accessible loan facility solutions for the poor segments</a:t>
            </a:r>
          </a:p>
          <a:p>
            <a:r>
              <a:rPr lang="en-US" dirty="0" smtClean="0">
                <a:latin typeface="Times New Roman" pitchFamily="18" charset="0"/>
                <a:cs typeface="Times New Roman" pitchFamily="18" charset="0"/>
              </a:rPr>
              <a:t> They provide loans and financing services only to the businessmen and industrialists more often. </a:t>
            </a:r>
          </a:p>
          <a:p>
            <a:r>
              <a:rPr lang="en-US" dirty="0" smtClean="0">
                <a:latin typeface="Times New Roman" pitchFamily="18" charset="0"/>
                <a:cs typeface="Times New Roman" pitchFamily="18" charset="0"/>
              </a:rPr>
              <a:t>It is the case with over fifty Muslim countries and many other Muslims living in various countries around the globe as well</a:t>
            </a: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1447800"/>
            <a:ext cx="2819400" cy="226894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r>
              <a:rPr lang="en-US" sz="1800" dirty="0" smtClean="0">
                <a:latin typeface="Times New Roman" pitchFamily="18" charset="0"/>
                <a:cs typeface="Times New Roman" pitchFamily="18" charset="0"/>
              </a:rPr>
              <a:t>Eighty percent of the world’s population has no access to financial services; Due to</a:t>
            </a:r>
          </a:p>
          <a:p>
            <a:r>
              <a:rPr lang="en-US" sz="1800" dirty="0" smtClean="0">
                <a:latin typeface="Times New Roman" pitchFamily="18" charset="0"/>
                <a:cs typeface="Times New Roman" pitchFamily="18" charset="0"/>
              </a:rPr>
              <a:t> The high cost of financing</a:t>
            </a:r>
          </a:p>
          <a:p>
            <a:r>
              <a:rPr lang="en-US" sz="1800" dirty="0" smtClean="0">
                <a:latin typeface="Times New Roman" pitchFamily="18" charset="0"/>
                <a:cs typeface="Times New Roman" pitchFamily="18" charset="0"/>
              </a:rPr>
              <a:t>Extravagant cost of processing</a:t>
            </a:r>
          </a:p>
          <a:p>
            <a:r>
              <a:rPr lang="en-US" sz="1800" dirty="0" smtClean="0">
                <a:latin typeface="Times New Roman" pitchFamily="18" charset="0"/>
                <a:cs typeface="Times New Roman" pitchFamily="18" charset="0"/>
              </a:rPr>
              <a:t> System of collaterals</a:t>
            </a:r>
          </a:p>
          <a:p>
            <a:r>
              <a:rPr lang="en-US" sz="1800" dirty="0" smtClean="0">
                <a:latin typeface="Times New Roman" pitchFamily="18" charset="0"/>
                <a:cs typeface="Times New Roman" pitchFamily="18" charset="0"/>
              </a:rPr>
              <a:t>Exorbitant high rates of profit</a:t>
            </a:r>
          </a:p>
          <a:p>
            <a:r>
              <a:rPr lang="en-US" sz="1800" dirty="0" smtClean="0">
                <a:latin typeface="Times New Roman" pitchFamily="18" charset="0"/>
                <a:cs typeface="Times New Roman" pitchFamily="18" charset="0"/>
              </a:rPr>
              <a:t>“poor elimination” rather “poverty alleviation”</a:t>
            </a:r>
          </a:p>
          <a:p>
            <a:r>
              <a:rPr lang="en-US" sz="1800" dirty="0" smtClean="0">
                <a:latin typeface="Times New Roman" pitchFamily="18" charset="0"/>
                <a:cs typeface="Times New Roman" pitchFamily="18" charset="0"/>
              </a:rPr>
              <a:t>For Unbanked, Microfinance refers to making small loans available to poor people (especially those traditionally and financially excluded from financial services) through programs designed specifically to meet their particular needs and circumstances</a:t>
            </a:r>
          </a:p>
          <a:p>
            <a:r>
              <a:rPr lang="en-US" sz="1800" dirty="0" smtClean="0">
                <a:latin typeface="Times New Roman" pitchFamily="18" charset="0"/>
                <a:cs typeface="Times New Roman" pitchFamily="18" charset="0"/>
              </a:rPr>
              <a:t>Microfinance, the term is used synonymous with microcredit mostly </a:t>
            </a:r>
          </a:p>
          <a:p>
            <a:r>
              <a:rPr lang="en-US" sz="1800" dirty="0" smtClean="0">
                <a:latin typeface="Times New Roman" pitchFamily="18" charset="0"/>
                <a:cs typeface="Times New Roman" pitchFamily="18" charset="0"/>
              </a:rPr>
              <a:t>However, the scope of microfinance is much more than credit only </a:t>
            </a:r>
          </a:p>
          <a:p>
            <a:r>
              <a:rPr lang="en-US" sz="1800" dirty="0" smtClean="0">
                <a:latin typeface="Times New Roman" pitchFamily="18" charset="0"/>
                <a:cs typeface="Times New Roman" pitchFamily="18" charset="0"/>
              </a:rPr>
              <a:t>It includes financial services like Micro-credit, Micro-equity, Micro-savings, Micro-transfers, Micro-insurance, Micro-entrepreneur, and Micro-Investment 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900" b="1" dirty="0" smtClean="0">
                <a:latin typeface="Times New Roman" pitchFamily="18" charset="0"/>
                <a:ea typeface="Tahoma" pitchFamily="34" charset="0"/>
                <a:cs typeface="Times New Roman" pitchFamily="18" charset="0"/>
              </a:rPr>
              <a:t>Commonalities and Differences</a:t>
            </a:r>
            <a:br>
              <a:rPr lang="en-US" sz="2900" b="1" dirty="0" smtClean="0">
                <a:latin typeface="Times New Roman" pitchFamily="18" charset="0"/>
                <a:ea typeface="Tahoma" pitchFamily="34" charset="0"/>
                <a:cs typeface="Times New Roman" pitchFamily="18" charset="0"/>
              </a:rPr>
            </a:br>
            <a:r>
              <a:rPr lang="en-US" sz="2900" b="1" dirty="0" smtClean="0">
                <a:latin typeface="Times New Roman" pitchFamily="18" charset="0"/>
                <a:ea typeface="Tahoma" pitchFamily="34" charset="0"/>
                <a:cs typeface="Times New Roman" pitchFamily="18" charset="0"/>
              </a:rPr>
              <a:t> between Conventional Microfinance and Islamic Microfinance</a:t>
            </a:r>
            <a:endParaRPr lang="en-US" sz="2900" dirty="0">
              <a:latin typeface="Times New Roman" pitchFamily="18" charset="0"/>
              <a:ea typeface="Tahoma" pitchFamily="34"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Conventional microfinance and Islamic microfinance have much in common. </a:t>
            </a:r>
          </a:p>
          <a:p>
            <a:r>
              <a:rPr lang="en-US" dirty="0" smtClean="0">
                <a:latin typeface="Times New Roman" pitchFamily="18" charset="0"/>
                <a:cs typeface="Times New Roman" pitchFamily="18" charset="0"/>
              </a:rPr>
              <a:t>Both emphasize the good of the society as a whole.</a:t>
            </a:r>
          </a:p>
          <a:p>
            <a:r>
              <a:rPr lang="en-US" dirty="0" smtClean="0">
                <a:latin typeface="Times New Roman" pitchFamily="18" charset="0"/>
                <a:cs typeface="Times New Roman" pitchFamily="18" charset="0"/>
              </a:rPr>
              <a:t>Both advocate entrepreneurship and risk sharing and believe that the poor should take part in such activities.</a:t>
            </a:r>
          </a:p>
          <a:p>
            <a:r>
              <a:rPr lang="en-US" dirty="0" smtClean="0">
                <a:latin typeface="Times New Roman" pitchFamily="18" charset="0"/>
                <a:cs typeface="Times New Roman" pitchFamily="18" charset="0"/>
              </a:rPr>
              <a:t>Both focus on developmental and social goals.</a:t>
            </a:r>
          </a:p>
          <a:p>
            <a:r>
              <a:rPr lang="en-US" dirty="0" smtClean="0">
                <a:latin typeface="Times New Roman" pitchFamily="18" charset="0"/>
                <a:cs typeface="Times New Roman" pitchFamily="18" charset="0"/>
              </a:rPr>
              <a:t>Both advocate financial inclusion.</a:t>
            </a:r>
          </a:p>
          <a:p>
            <a:r>
              <a:rPr lang="en-US" dirty="0" smtClean="0">
                <a:latin typeface="Times New Roman" pitchFamily="18" charset="0"/>
                <a:cs typeface="Times New Roman" pitchFamily="18" charset="0"/>
              </a:rPr>
              <a:t>Both involve participation by the poor. </a:t>
            </a:r>
          </a:p>
          <a:p>
            <a:r>
              <a:rPr lang="en-US" dirty="0" smtClean="0">
                <a:latin typeface="Times New Roman" pitchFamily="18" charset="0"/>
                <a:cs typeface="Times New Roman" pitchFamily="18" charset="0"/>
              </a:rPr>
              <a:t>There are however, some points of difference between the two such as financing for economically active, high cost of financing, high cost of processing; system of collaterals, high rates of profit and "women-only" and “Muslim only” approaches and so on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Times New Roman" pitchFamily="18" charset="0"/>
                <a:cs typeface="Times New Roman" pitchFamily="18" charset="0"/>
              </a:rPr>
              <a:t>Prevailing Islamic Microfinance Models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b="1" i="1" dirty="0" err="1" smtClean="0">
                <a:latin typeface="Times New Roman" pitchFamily="18" charset="0"/>
                <a:cs typeface="Times New Roman" pitchFamily="18" charset="0"/>
              </a:rPr>
              <a:t>Murabaha</a:t>
            </a:r>
            <a:endParaRPr lang="en-US" b="1" i="1" dirty="0" smtClean="0">
              <a:latin typeface="Times New Roman" pitchFamily="18" charset="0"/>
              <a:cs typeface="Times New Roman" pitchFamily="18" charset="0"/>
            </a:endParaRPr>
          </a:p>
          <a:p>
            <a:pPr>
              <a:buNone/>
            </a:pPr>
            <a:r>
              <a:rPr lang="en-US" b="1" i="1" dirty="0" err="1" smtClean="0">
                <a:latin typeface="Times New Roman" pitchFamily="18" charset="0"/>
                <a:cs typeface="Times New Roman" pitchFamily="18" charset="0"/>
              </a:rPr>
              <a:t>Musharaka</a:t>
            </a:r>
            <a:endParaRPr lang="en-US" b="1" i="1" dirty="0" smtClean="0">
              <a:latin typeface="Times New Roman" pitchFamily="18" charset="0"/>
              <a:cs typeface="Times New Roman" pitchFamily="18" charset="0"/>
            </a:endParaRPr>
          </a:p>
          <a:p>
            <a:pPr>
              <a:buNone/>
            </a:pPr>
            <a:r>
              <a:rPr lang="en-US" b="1" i="1" dirty="0" err="1" smtClean="0">
                <a:latin typeface="Times New Roman" pitchFamily="18" charset="0"/>
                <a:cs typeface="Times New Roman" pitchFamily="18" charset="0"/>
              </a:rPr>
              <a:t>Mudarabah</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buNone/>
            </a:pPr>
            <a:r>
              <a:rPr lang="en-US" b="1" i="1" dirty="0" err="1" smtClean="0">
                <a:latin typeface="Times New Roman" pitchFamily="18" charset="0"/>
                <a:cs typeface="Times New Roman" pitchFamily="18" charset="0"/>
              </a:rPr>
              <a:t>Ijarah</a:t>
            </a:r>
            <a:r>
              <a:rPr lang="en-US" b="1" i="1" dirty="0" smtClean="0">
                <a:latin typeface="Times New Roman" pitchFamily="18" charset="0"/>
                <a:cs typeface="Times New Roman" pitchFamily="18" charset="0"/>
              </a:rPr>
              <a:t> </a:t>
            </a:r>
          </a:p>
          <a:p>
            <a:pPr>
              <a:buNone/>
            </a:pPr>
            <a:r>
              <a:rPr lang="en-US" b="1" i="1" dirty="0" err="1" smtClean="0">
                <a:latin typeface="Times New Roman" pitchFamily="18" charset="0"/>
                <a:cs typeface="Times New Roman" pitchFamily="18" charset="0"/>
              </a:rPr>
              <a:t>Ijarah</a:t>
            </a:r>
            <a:r>
              <a:rPr lang="en-US" b="1" i="1" dirty="0" smtClean="0">
                <a:latin typeface="Times New Roman" pitchFamily="18" charset="0"/>
                <a:cs typeface="Times New Roman" pitchFamily="18" charset="0"/>
              </a:rPr>
              <a:t> </a:t>
            </a:r>
          </a:p>
          <a:p>
            <a:pPr>
              <a:buNone/>
            </a:pPr>
            <a:r>
              <a:rPr lang="en-US" b="1" i="1" dirty="0" err="1" smtClean="0">
                <a:latin typeface="Times New Roman" pitchFamily="18" charset="0"/>
                <a:cs typeface="Times New Roman" pitchFamily="18" charset="0"/>
              </a:rPr>
              <a:t>Muntahiya</a:t>
            </a:r>
            <a:r>
              <a:rPr lang="en-US" b="1" i="1" dirty="0" smtClean="0">
                <a:latin typeface="Times New Roman" pitchFamily="18" charset="0"/>
                <a:cs typeface="Times New Roman" pitchFamily="18" charset="0"/>
              </a:rPr>
              <a:t> Bit </a:t>
            </a:r>
            <a:r>
              <a:rPr lang="en-US" b="1" i="1" dirty="0" err="1" smtClean="0">
                <a:latin typeface="Times New Roman" pitchFamily="18" charset="0"/>
                <a:cs typeface="Times New Roman" pitchFamily="18" charset="0"/>
              </a:rPr>
              <a:t>tmalik</a:t>
            </a:r>
            <a:endParaRPr lang="en-US" b="1"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Al </a:t>
            </a:r>
            <a:r>
              <a:rPr lang="en-US" b="1" i="1" dirty="0" err="1" smtClean="0">
                <a:latin typeface="Times New Roman" pitchFamily="18" charset="0"/>
                <a:cs typeface="Times New Roman" pitchFamily="18" charset="0"/>
              </a:rPr>
              <a:t>Qard</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ul</a:t>
            </a:r>
            <a:r>
              <a:rPr lang="en-US" b="1" i="1" dirty="0" smtClean="0">
                <a:latin typeface="Times New Roman" pitchFamily="18" charset="0"/>
                <a:cs typeface="Times New Roman" pitchFamily="18" charset="0"/>
              </a:rPr>
              <a:t> Hassan</a:t>
            </a:r>
          </a:p>
          <a:p>
            <a:pPr>
              <a:buNone/>
            </a:pPr>
            <a:endParaRPr lang="en-US" b="1" i="1"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And so on</a:t>
            </a: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133600"/>
            <a:ext cx="3505200" cy="362022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b="1" dirty="0" smtClean="0">
                <a:latin typeface="Times New Roman" pitchFamily="18" charset="0"/>
                <a:cs typeface="Times New Roman" pitchFamily="18" charset="0"/>
              </a:rPr>
              <a:t>Conventional and Islamic Microfinance Industry in Pakistan; Pakistan Microfinance Network (PMN)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942415" y="2133600"/>
            <a:ext cx="6591985" cy="3733800"/>
          </a:xfrm>
        </p:spPr>
        <p:txBody>
          <a:bodyPr>
            <a:normAutofit fontScale="92500" lnSpcReduction="20000"/>
          </a:bodyPr>
          <a:lstStyle/>
          <a:p>
            <a:r>
              <a:rPr lang="en-US" dirty="0" smtClean="0">
                <a:latin typeface="Times New Roman" pitchFamily="18" charset="0"/>
                <a:cs typeface="Times New Roman" pitchFamily="18" charset="0"/>
              </a:rPr>
              <a:t>39 MFPs Microfinance Providers include 11 Microfinance Banks, 12 Microfinance Institutions and 4 Rural Support Programs and 12 social sector organizations that provide microfinance as part of a multi-dimensional service offering</a:t>
            </a:r>
          </a:p>
          <a:p>
            <a:r>
              <a:rPr lang="en-US" dirty="0" smtClean="0">
                <a:latin typeface="Times New Roman" pitchFamily="18" charset="0"/>
                <a:cs typeface="Times New Roman" pitchFamily="18" charset="0"/>
              </a:rPr>
              <a:t>Number of active borrowers reached 5.2 million by June 2017 – a growth of 14 percent since December 2016</a:t>
            </a:r>
          </a:p>
          <a:p>
            <a:r>
              <a:rPr lang="en-US" dirty="0" smtClean="0">
                <a:latin typeface="Times New Roman" pitchFamily="18" charset="0"/>
                <a:cs typeface="Times New Roman" pitchFamily="18" charset="0"/>
              </a:rPr>
              <a:t>Gross loan portfolio increased to Rs171 billion, up 25 percent from Rs137 billion reported six months ago</a:t>
            </a:r>
          </a:p>
          <a:p>
            <a:r>
              <a:rPr lang="en-US" dirty="0" smtClean="0">
                <a:latin typeface="Times New Roman" pitchFamily="18" charset="0"/>
                <a:cs typeface="Times New Roman" pitchFamily="18" charset="0"/>
              </a:rPr>
              <a:t>Average loan size stood at Rs44863, up from 41663 in December last year</a:t>
            </a:r>
          </a:p>
          <a:p>
            <a:pPr fontAlgn="base"/>
            <a:r>
              <a:rPr lang="en-US" dirty="0" smtClean="0">
                <a:latin typeface="Times New Roman" pitchFamily="18" charset="0"/>
                <a:cs typeface="Times New Roman" pitchFamily="18" charset="0"/>
              </a:rPr>
              <a:t>on the savings front, number of savers has surged to 25.2 million as of June 2017, up 9 percent from December 2016 level. There is higher growth in saving deposits, which have grown some 22 percent since December-end to Rs148 billion in June end. That reflects in a higher average savings balance, which reached Rs5852 in 2017.</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fontAlgn="base"/>
            <a:endParaRPr lang="en-US" dirty="0" smtClean="0"/>
          </a:p>
          <a:p>
            <a:pPr fontAlgn="base"/>
            <a:r>
              <a:rPr lang="en-US" dirty="0" smtClean="0">
                <a:latin typeface="Times New Roman" pitchFamily="18" charset="0"/>
                <a:cs typeface="Times New Roman" pitchFamily="18" charset="0"/>
              </a:rPr>
              <a:t>The micro-insurance segment is not behind when it comes to growth. Number of policyholders has grown to 6.3 million as of June 2017, up 8 percent from December 2016. The sum insured has climbed to Rs168 billion, 12 percent higher compared to December 2016.</a:t>
            </a:r>
          </a:p>
          <a:p>
            <a:pPr fontAlgn="base"/>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Together, the MFPs have expanded microfinance coverage to 106 districts in Pakistan as of June end. </a:t>
            </a:r>
          </a:p>
          <a:p>
            <a:r>
              <a:rPr lang="en-US" dirty="0" smtClean="0">
                <a:latin typeface="Times New Roman" pitchFamily="18" charset="0"/>
                <a:cs typeface="Times New Roman" pitchFamily="18" charset="0"/>
              </a:rPr>
              <a:t>The microfinance penetration rate is reported by PMN at roughly 25 percent, based on an estimated potential market size of 20.5 million according to data released by the (PMN Review, 2017).</a:t>
            </a:r>
          </a:p>
          <a:p>
            <a:endParaRPr lang="en-US" dirty="0" smtClean="0">
              <a:latin typeface="Times New Roman" pitchFamily="18" charset="0"/>
              <a:cs typeface="Times New Roman" pitchFamily="18"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28600"/>
            <a:ext cx="4572000" cy="2286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312</TotalTime>
  <Words>2034</Words>
  <Application>Microsoft Office PowerPoint</Application>
  <PresentationFormat>On-screen Show (4:3)</PresentationFormat>
  <Paragraphs>156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Century Gothic</vt:lpstr>
      <vt:lpstr>Tahoma</vt:lpstr>
      <vt:lpstr>Times New Roman</vt:lpstr>
      <vt:lpstr>Wingdings 3</vt:lpstr>
      <vt:lpstr>Wisp</vt:lpstr>
      <vt:lpstr>                                                                              Sustainable Financial Inclusion through Islamic microfinance; An innovative approach</vt:lpstr>
      <vt:lpstr>PowerPoint Presentation</vt:lpstr>
      <vt:lpstr>Poverty worldwide</vt:lpstr>
      <vt:lpstr>Reasons of sky-high Poverty </vt:lpstr>
      <vt:lpstr>Cont……</vt:lpstr>
      <vt:lpstr>Commonalities and Differences  between Conventional Microfinance and Islamic Microfinance</vt:lpstr>
      <vt:lpstr>Prevailing Islamic Microfinance Models</vt:lpstr>
      <vt:lpstr>Conventional and Islamic Microfinance Industry in Pakistan; Pakistan Microfinance Network (PMN)</vt:lpstr>
      <vt:lpstr>Cont….</vt:lpstr>
      <vt:lpstr>Cont…..</vt:lpstr>
      <vt:lpstr>Criticism on the prevailing models of Islamic Microfinance Organizations in Pakistan</vt:lpstr>
      <vt:lpstr>Cont….</vt:lpstr>
      <vt:lpstr>The Proposed Islamic Microfinance Business Model-PIMBM for Microfinance Providers </vt:lpstr>
      <vt:lpstr>Cont……..</vt:lpstr>
      <vt:lpstr>The components of this Hadith fundamental conditions of a successful Microfinance program </vt:lpstr>
      <vt:lpstr>Cont……..</vt:lpstr>
      <vt:lpstr>Cont….</vt:lpstr>
      <vt:lpstr>Economically Sustainable Model </vt:lpstr>
      <vt:lpstr>cont</vt:lpstr>
      <vt:lpstr>Cont….</vt:lpstr>
      <vt:lpstr>The Achievable level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values-based Micro-financing for the financial inclusion of all low-income groups of Pakistan A proposed business model of Islamic Microfinance</dc:title>
  <dc:creator>at</dc:creator>
  <cp:lastModifiedBy>Abdul Ammar</cp:lastModifiedBy>
  <cp:revision>33</cp:revision>
  <dcterms:created xsi:type="dcterms:W3CDTF">2018-01-30T14:41:27Z</dcterms:created>
  <dcterms:modified xsi:type="dcterms:W3CDTF">2019-12-05T06:00:34Z</dcterms:modified>
</cp:coreProperties>
</file>